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48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6ECF97-1453-4914-9065-691B986F83A4}" type="datetimeFigureOut">
              <a:rPr kumimoji="1" lang="ja-JP" altLang="en-US" smtClean="0"/>
              <a:t>2025/12/3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472946-F59E-4CC6-8B57-60FB7C1AE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6893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472946-F59E-4CC6-8B57-60FB7C1AE898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3240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045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662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5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909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228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922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76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533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984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796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11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258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4FB70D8D-B47B-4A4A-6BBE-6947E60CB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6124" y="4973"/>
            <a:ext cx="12434107" cy="686616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A0F16CCF-0501-3D37-ED24-548F26184A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0858" y="711125"/>
            <a:ext cx="10486571" cy="2339220"/>
          </a:xfrm>
        </p:spPr>
        <p:txBody>
          <a:bodyPr>
            <a:normAutofit/>
          </a:bodyPr>
          <a:lstStyle/>
          <a:p>
            <a:r>
              <a:rPr kumimoji="1" lang="en-US" altLang="ja-JP" sz="7200">
                <a:solidFill>
                  <a:schemeClr val="bg1"/>
                </a:solidFill>
                <a:latin typeface="Bookman Old Style"/>
                <a:ea typeface="游ゴシック Light"/>
              </a:rPr>
              <a:t>Cultural dimension</a:t>
            </a:r>
            <a:r>
              <a:rPr lang="en-US" altLang="ja-JP" sz="7200">
                <a:solidFill>
                  <a:schemeClr val="bg1"/>
                </a:solidFill>
                <a:latin typeface="Bookman Old Style"/>
                <a:ea typeface="游ゴシック Light"/>
              </a:rPr>
              <a:t>s </a:t>
            </a:r>
            <a:endParaRPr lang="ja-JP" altLang="en-US" sz="7200">
              <a:solidFill>
                <a:schemeClr val="bg1"/>
              </a:solidFill>
              <a:latin typeface="Bookman Old Style"/>
              <a:ea typeface="游ゴシック Light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C38DDD9-E300-2ABE-6445-B2571916CB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4900" y="3602038"/>
            <a:ext cx="9144000" cy="165576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altLang="ja-JP" sz="3200" err="1">
                <a:solidFill>
                  <a:schemeClr val="bg1"/>
                </a:solidFill>
                <a:ea typeface="游ゴシック"/>
              </a:rPr>
              <a:t>Eito&amp;Haruto</a:t>
            </a:r>
            <a:endParaRPr lang="en-US" altLang="ja-JP" sz="3200">
              <a:solidFill>
                <a:schemeClr val="bg1"/>
              </a:solidFill>
              <a:ea typeface="游ゴシック"/>
            </a:endParaRPr>
          </a:p>
          <a:p>
            <a:r>
              <a:rPr lang="en-US" altLang="ja-JP" sz="3200">
                <a:solidFill>
                  <a:schemeClr val="bg1"/>
                </a:solidFill>
                <a:ea typeface="游ゴシック"/>
              </a:rPr>
              <a:t>Nov 7 </a:t>
            </a:r>
          </a:p>
          <a:p>
            <a:r>
              <a:rPr lang="en-US" altLang="ja-JP" sz="3200">
                <a:solidFill>
                  <a:schemeClr val="bg1"/>
                </a:solidFill>
                <a:ea typeface="游ゴシック"/>
              </a:rPr>
              <a:t>Intercultural communication 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DF287DE-959B-18DC-A1E4-9AA7EA6EE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3068E-A40B-445A-8212-216ADE40679A}" type="slidenum">
              <a:rPr kumimoji="1" lang="ja-JP" altLang="en-US" smtClean="0"/>
              <a:t>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61857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6670CB-362C-7A4E-6692-404F47D73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84" y="149035"/>
            <a:ext cx="4459084" cy="827994"/>
          </a:xfrm>
        </p:spPr>
        <p:txBody>
          <a:bodyPr>
            <a:normAutofit/>
          </a:bodyPr>
          <a:lstStyle/>
          <a:p>
            <a:r>
              <a:rPr kumimoji="1" lang="en-US" altLang="ja-JP" sz="4000">
                <a:latin typeface="Bookman Old Style"/>
                <a:ea typeface="游ゴシック Light"/>
              </a:rPr>
              <a:t>conclusion</a:t>
            </a:r>
            <a:endParaRPr lang="ja-JP" altLang="en-US" sz="4000">
              <a:latin typeface="Bookman Old Style"/>
              <a:ea typeface="游ゴシック Light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E5A7C72-09E1-108A-0251-E3F755C2C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0" y="1189601"/>
            <a:ext cx="4241289" cy="479686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571500" indent="-571500"/>
            <a:r>
              <a:rPr lang="en-US" sz="3200">
                <a:ea typeface="+mn-lt"/>
                <a:cs typeface="+mn-lt"/>
              </a:rPr>
              <a:t>Vietnam’s culture shows </a:t>
            </a:r>
            <a:r>
              <a:rPr lang="en-US" sz="3200" b="1">
                <a:ea typeface="+mn-lt"/>
                <a:cs typeface="+mn-lt"/>
              </a:rPr>
              <a:t>strong collectivism</a:t>
            </a:r>
            <a:endParaRPr lang="en-US" sz="3200">
              <a:ea typeface="Calibri"/>
              <a:cs typeface="Calibri"/>
            </a:endParaRPr>
          </a:p>
          <a:p>
            <a:pPr marL="571500" indent="-571500"/>
            <a:r>
              <a:rPr lang="en-US" sz="3200">
                <a:ea typeface="+mn-lt"/>
                <a:cs typeface="+mn-lt"/>
              </a:rPr>
              <a:t>It values </a:t>
            </a:r>
            <a:r>
              <a:rPr lang="en-US" sz="3200" b="1">
                <a:ea typeface="+mn-lt"/>
                <a:cs typeface="+mn-lt"/>
              </a:rPr>
              <a:t>long-term orientation</a:t>
            </a:r>
            <a:endParaRPr lang="en-US" sz="3200">
              <a:ea typeface="Calibri"/>
              <a:cs typeface="Calibri"/>
            </a:endParaRPr>
          </a:p>
          <a:p>
            <a:pPr marL="571500" indent="-571500"/>
            <a:r>
              <a:rPr lang="en-US" sz="3200">
                <a:ea typeface="+mn-lt"/>
                <a:cs typeface="+mn-lt"/>
              </a:rPr>
              <a:t>It emphasizes </a:t>
            </a:r>
            <a:r>
              <a:rPr lang="en-US" sz="3200" b="1">
                <a:ea typeface="+mn-lt"/>
                <a:cs typeface="+mn-lt"/>
              </a:rPr>
              <a:t>cooperation</a:t>
            </a:r>
            <a:endParaRPr lang="en-US" sz="3200">
              <a:ea typeface="Calibri"/>
              <a:cs typeface="Calibri"/>
            </a:endParaRPr>
          </a:p>
          <a:p>
            <a:pPr marL="571500" indent="-571500"/>
            <a:r>
              <a:rPr lang="en-US" sz="3200">
                <a:ea typeface="+mn-lt"/>
                <a:cs typeface="+mn-lt"/>
              </a:rPr>
              <a:t>It focuses on </a:t>
            </a:r>
            <a:r>
              <a:rPr lang="en-US" sz="3200" b="1">
                <a:ea typeface="+mn-lt"/>
                <a:cs typeface="+mn-lt"/>
              </a:rPr>
              <a:t>shared growth</a:t>
            </a:r>
            <a:endParaRPr lang="en-US" sz="3200">
              <a:ea typeface="Calibri"/>
              <a:cs typeface="Calibri"/>
            </a:endParaRPr>
          </a:p>
          <a:p>
            <a:pPr marL="571500" indent="-571500"/>
            <a:r>
              <a:rPr lang="en-US" sz="3200">
                <a:ea typeface="+mn-lt"/>
                <a:cs typeface="+mn-lt"/>
              </a:rPr>
              <a:t>It aims for </a:t>
            </a:r>
            <a:r>
              <a:rPr lang="en-US" sz="3200" b="1">
                <a:ea typeface="+mn-lt"/>
                <a:cs typeface="+mn-lt"/>
              </a:rPr>
              <a:t>future stability</a:t>
            </a:r>
            <a:endParaRPr lang="en-US" sz="3200"/>
          </a:p>
          <a:p>
            <a:endParaRPr lang="en-US" altLang="ja-JP" sz="2000" b="1">
              <a:ea typeface="ＭＳ Ｐゴシック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F34B312-2799-A099-4E85-FCECEC8BE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8E3068E-A40B-445A-8212-216ADE40679A}" type="slidenum">
              <a:rPr kumimoji="1" lang="ja-JP" alt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10</a:t>
            </a:fld>
            <a:endParaRPr kumimoji="1" lang="ja-JP" altLang="en-US">
              <a:solidFill>
                <a:srgbClr val="FFFFFF"/>
              </a:solidFill>
            </a:endParaRPr>
          </a:p>
        </p:txBody>
      </p:sp>
      <p:pic>
        <p:nvPicPr>
          <p:cNvPr id="9" name="図 8" descr="ベトナムのおすすめ観光スポット24選！エリア別に定番の名所をチェック">
            <a:extLst>
              <a:ext uri="{FF2B5EF4-FFF2-40B4-BE49-F238E27FC236}">
                <a16:creationId xmlns:a16="http://schemas.microsoft.com/office/drawing/2014/main" id="{601450BC-D16D-72E3-2662-3E8023C28D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563" r="17484" b="-1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23468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F5D33D-43BA-D52F-B3E6-04A00DA4D5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>
                <a:latin typeface="Bookman Old Style"/>
                <a:ea typeface="游ゴシック Light"/>
                <a:cs typeface="Calibri Light"/>
              </a:rPr>
              <a:t>Thankyou for listening!!</a:t>
            </a:r>
            <a:endParaRPr lang="ja-JP" altLang="en-US">
              <a:latin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3703856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図 4" descr="ベトナム旅行・ツアー ｜格安からラグジュアリーまで - 海外旅行・国内旅行のツアーやホテル予約はNEWT(ニュート)">
            <a:extLst>
              <a:ext uri="{FF2B5EF4-FFF2-40B4-BE49-F238E27FC236}">
                <a16:creationId xmlns:a16="http://schemas.microsoft.com/office/drawing/2014/main" id="{39B3D476-6EC8-D26A-47DF-B011C0C3792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6237"/>
          <a:stretch>
            <a:fillRect/>
          </a:stretch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BB831F0-77DD-7B3B-CA97-02E8195EE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kumimoji="1" lang="en-US" altLang="ja-JP" sz="4000">
                <a:latin typeface="Bookman Old Style"/>
                <a:ea typeface="游ゴシック Light"/>
              </a:rPr>
              <a:t>Introduction</a:t>
            </a:r>
            <a:r>
              <a:rPr kumimoji="1" lang="en-US" altLang="ja-JP" sz="4000">
                <a:ea typeface="游ゴシック Light"/>
              </a:rPr>
              <a:t> </a:t>
            </a:r>
            <a:endParaRPr kumimoji="1" lang="ja-JP" altLang="en-US" sz="4000">
              <a:ea typeface="游ゴシック Light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75E4D1D-C12A-8FDD-9012-423C5D323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kumimoji="1" lang="en-US" altLang="ja-JP" sz="3200">
                <a:latin typeface="Gill Sans MT"/>
                <a:ea typeface="游ゴシック"/>
              </a:rPr>
              <a:t>Name : Kallan Nhu</a:t>
            </a:r>
            <a:endParaRPr lang="en-US" altLang="ja-JP" sz="3200">
              <a:latin typeface="Gill Sans MT"/>
              <a:ea typeface="游ゴシック"/>
            </a:endParaRPr>
          </a:p>
          <a:p>
            <a:r>
              <a:rPr lang="en-US" altLang="ja-JP" sz="3200">
                <a:latin typeface="Gill Sans MT"/>
                <a:ea typeface="游ゴシック"/>
              </a:rPr>
              <a:t>From : Vietnam</a:t>
            </a:r>
          </a:p>
          <a:p>
            <a:r>
              <a:rPr lang="en-US" altLang="ja-JP" sz="3200">
                <a:latin typeface="Gill Sans MT"/>
                <a:ea typeface="游ゴシック"/>
              </a:rPr>
              <a:t>The reasons : our friends </a:t>
            </a:r>
          </a:p>
          <a:p>
            <a:r>
              <a:rPr kumimoji="1" lang="en-US" altLang="ja-JP" sz="3200">
                <a:latin typeface="Gill Sans MT"/>
                <a:ea typeface="游ゴシック"/>
              </a:rPr>
              <a:t>Where : Old main </a:t>
            </a:r>
            <a:endParaRPr lang="en-US" altLang="ja-JP" sz="3200">
              <a:latin typeface="Gill Sans MT"/>
              <a:ea typeface="游ゴシック"/>
            </a:endParaRPr>
          </a:p>
          <a:p>
            <a:r>
              <a:rPr lang="en-US" altLang="ja-JP" sz="3200">
                <a:latin typeface="Gill Sans MT"/>
                <a:ea typeface="游ゴシック"/>
              </a:rPr>
              <a:t>When : oct 27</a:t>
            </a:r>
          </a:p>
          <a:p>
            <a:r>
              <a:rPr lang="en-US" altLang="ja-JP" sz="3200">
                <a:latin typeface="Gill Sans MT"/>
                <a:ea typeface="ＭＳ Ｐゴシック"/>
              </a:rPr>
              <a:t>How : Talking  </a:t>
            </a:r>
          </a:p>
          <a:p>
            <a:endParaRPr kumimoji="1" lang="ja-JP" altLang="en-US" sz="200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67433BC-4890-B2AC-CEE1-51B8C0628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8E3068E-A40B-445A-8212-216ADE40679A}" type="slidenum">
              <a:rPr kumimoji="1" lang="ja-JP" alt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</a:t>
            </a:fld>
            <a:endParaRPr lang="ja-JP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441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17D030-FEB6-FC2C-16C4-BDD611D0D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72" y="193275"/>
            <a:ext cx="5505989" cy="1088136"/>
          </a:xfrm>
        </p:spPr>
        <p:txBody>
          <a:bodyPr anchor="b">
            <a:noAutofit/>
          </a:bodyPr>
          <a:lstStyle/>
          <a:p>
            <a:r>
              <a:rPr lang="en-US" altLang="ja-JP" sz="4000">
                <a:latin typeface="Bookman Old Style"/>
                <a:ea typeface="游ゴシック Light"/>
              </a:rPr>
              <a:t>Cultural dimensions</a:t>
            </a:r>
            <a:r>
              <a:rPr lang="en-US" altLang="ja-JP" sz="4000">
                <a:latin typeface="Book Antiqua"/>
                <a:ea typeface="游ゴシック Light"/>
              </a:rPr>
              <a:t> </a:t>
            </a:r>
            <a:endParaRPr lang="ja-JP" altLang="en-US" sz="4000">
              <a:latin typeface="Book Antiqua"/>
              <a:ea typeface="游ゴシック Light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C18EBBA-0458-7585-0FC4-BB249FAA3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467" y="1876097"/>
            <a:ext cx="4498848" cy="358444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1200"/>
              </a:spcBef>
            </a:pPr>
            <a:r>
              <a:rPr kumimoji="1" lang="en-US" altLang="ja-JP" sz="2400" b="1">
                <a:ea typeface="游ゴシック"/>
              </a:rPr>
              <a:t>Power distance : </a:t>
            </a:r>
            <a:r>
              <a:rPr kumimoji="1" lang="en-US" altLang="ja-JP" sz="2400">
                <a:ea typeface="游ゴシック"/>
              </a:rPr>
              <a:t>H</a:t>
            </a:r>
            <a:r>
              <a:rPr lang="en-US" altLang="ja-JP" sz="2400">
                <a:ea typeface="游ゴシック"/>
              </a:rPr>
              <a:t>ow much difference in power </a:t>
            </a:r>
          </a:p>
          <a:p>
            <a:r>
              <a:rPr kumimoji="1" lang="en-US" altLang="ja-JP" sz="2400" b="1">
                <a:ea typeface="游ゴシック"/>
              </a:rPr>
              <a:t>Individual</a:t>
            </a:r>
            <a:r>
              <a:rPr lang="en-US" altLang="ja-JP" sz="2400" b="1">
                <a:ea typeface="游ゴシック"/>
              </a:rPr>
              <a:t>ism vs Collectivism : </a:t>
            </a:r>
            <a:r>
              <a:rPr lang="en-US" altLang="ja-JP" sz="2400">
                <a:ea typeface="游ゴシック"/>
              </a:rPr>
              <a:t>Themselves or their group</a:t>
            </a:r>
          </a:p>
          <a:p>
            <a:r>
              <a:rPr lang="en-US" altLang="ja-JP" sz="2400" b="1">
                <a:ea typeface="游ゴシック"/>
              </a:rPr>
              <a:t>Masculinity vs Femininity : </a:t>
            </a:r>
            <a:r>
              <a:rPr lang="en-US" altLang="ja-JP" sz="2400">
                <a:ea typeface="游ゴシック"/>
              </a:rPr>
              <a:t>Success  or quality of life </a:t>
            </a:r>
          </a:p>
          <a:p>
            <a:r>
              <a:rPr lang="en-US" altLang="ja-JP" sz="2400" b="1">
                <a:ea typeface="游ゴシック"/>
              </a:rPr>
              <a:t>Uncertainty Avoidance Index : </a:t>
            </a:r>
            <a:r>
              <a:rPr lang="en-US" altLang="ja-JP" sz="2400">
                <a:ea typeface="游ゴシック"/>
              </a:rPr>
              <a:t>Challenge or stability  </a:t>
            </a:r>
          </a:p>
          <a:p>
            <a:r>
              <a:rPr lang="en-US" altLang="ja-JP" sz="2400" b="1">
                <a:ea typeface="游ゴシック"/>
              </a:rPr>
              <a:t>Long-term or Short-term orientation </a:t>
            </a:r>
            <a:r>
              <a:rPr lang="en-US" altLang="ja-JP" sz="2400">
                <a:ea typeface="游ゴシック"/>
              </a:rPr>
              <a:t>: Present or future 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18BAAFC-EB51-7D0F-64B6-4A69646BF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7321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8E3068E-A40B-445A-8212-216ADE40679A}" type="slidenum">
              <a:rPr kumimoji="1" lang="ja-JP" altLang="en-U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3</a:t>
            </a:fld>
            <a:endParaRPr lang="ja-JP" altLang="en-US">
              <a:solidFill>
                <a:schemeClr val="bg1"/>
              </a:solidFill>
            </a:endParaRPr>
          </a:p>
        </p:txBody>
      </p:sp>
      <p:pic>
        <p:nvPicPr>
          <p:cNvPr id="5" name="図 4" descr="ベトナム観光のおすすめスポット30選！名物グルメから世界遺産まで | VELTRA旅行ガイド">
            <a:extLst>
              <a:ext uri="{FF2B5EF4-FFF2-40B4-BE49-F238E27FC236}">
                <a16:creationId xmlns:a16="http://schemas.microsoft.com/office/drawing/2014/main" id="{91AC1C5E-2C28-7113-13B8-E6C2DB03479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550" r="26447" b="-1"/>
          <a:stretch>
            <a:fillRect/>
          </a:stretch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14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133C5F0-0581-30F7-F77A-91185C862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>
                <a:latin typeface="Bookman Old Style"/>
              </a:rPr>
              <a:t>Power Distance</a:t>
            </a:r>
            <a:endParaRPr kumimoji="1" lang="ja-JP">
              <a:latin typeface="Bookman Old Style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A564EA9-286C-3333-C343-45543DA83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4000"/>
              <a:t> </a:t>
            </a:r>
          </a:p>
          <a:p>
            <a:pPr marL="0" indent="0">
              <a:buNone/>
            </a:pPr>
            <a:endParaRPr kumimoji="1" lang="ja-JP" altLang="en-US" sz="4000"/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EB7C0DA5-EC10-0873-C5E8-923DBFCF3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3068E-A40B-445A-8212-216ADE40679A}" type="slidenum">
              <a:rPr kumimoji="1" lang="ja-JP" altLang="en-US" smtClean="0"/>
              <a:t>4</a:t>
            </a:fld>
            <a:endParaRPr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F2DB938-E01F-0F7F-2740-B437CAC51355}"/>
              </a:ext>
            </a:extLst>
          </p:cNvPr>
          <p:cNvSpPr txBox="1"/>
          <p:nvPr/>
        </p:nvSpPr>
        <p:spPr>
          <a:xfrm>
            <a:off x="1221681" y="2336378"/>
            <a:ext cx="4008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/>
              <a:t>Teacher, Bosses</a:t>
            </a:r>
            <a:endParaRPr kumimoji="1" lang="ja-JP" altLang="en-US" sz="3600" b="1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8EAFABC-8ABA-3BF4-67D6-2B0F457E4CD5}"/>
              </a:ext>
            </a:extLst>
          </p:cNvPr>
          <p:cNvSpPr txBox="1"/>
          <p:nvPr/>
        </p:nvSpPr>
        <p:spPr>
          <a:xfrm>
            <a:off x="1146120" y="4786124"/>
            <a:ext cx="4008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/>
              <a:t>Student ,Employee </a:t>
            </a:r>
            <a:endParaRPr kumimoji="1" lang="ja-JP" altLang="en-US" sz="3200" b="1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DA88AC8-E99E-35E8-D5C0-3A21C64F9140}"/>
              </a:ext>
            </a:extLst>
          </p:cNvPr>
          <p:cNvSpPr txBox="1"/>
          <p:nvPr/>
        </p:nvSpPr>
        <p:spPr>
          <a:xfrm flipH="1">
            <a:off x="4327930" y="3508537"/>
            <a:ext cx="3547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/>
              <a:t>High hierarchy</a:t>
            </a:r>
            <a:endParaRPr kumimoji="1" lang="ja-JP" altLang="en-US" sz="360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8100AFE-FF97-BBF9-061A-9298C3733D13}"/>
              </a:ext>
            </a:extLst>
          </p:cNvPr>
          <p:cNvSpPr txBox="1"/>
          <p:nvPr/>
        </p:nvSpPr>
        <p:spPr>
          <a:xfrm>
            <a:off x="8778497" y="3562350"/>
            <a:ext cx="340715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3600" u="sng">
                <a:solidFill>
                  <a:srgbClr val="FF0000"/>
                </a:solidFill>
                <a:ea typeface="游ゴシック"/>
              </a:rPr>
              <a:t>Respectfull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203529B-E3F3-9EC7-ECCC-D351B4C8E2A1}"/>
              </a:ext>
            </a:extLst>
          </p:cNvPr>
          <p:cNvSpPr txBox="1"/>
          <p:nvPr/>
        </p:nvSpPr>
        <p:spPr>
          <a:xfrm>
            <a:off x="2379133" y="3216464"/>
            <a:ext cx="1693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600"/>
              <a:t>⇅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C8520AD-FCE7-DBC4-C72F-550AB4A23A9F}"/>
              </a:ext>
            </a:extLst>
          </p:cNvPr>
          <p:cNvSpPr txBox="1"/>
          <p:nvPr/>
        </p:nvSpPr>
        <p:spPr>
          <a:xfrm>
            <a:off x="7526869" y="3216464"/>
            <a:ext cx="5926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600"/>
              <a:t>＝</a:t>
            </a:r>
          </a:p>
        </p:txBody>
      </p:sp>
      <p:pic>
        <p:nvPicPr>
          <p:cNvPr id="11" name="図 10" descr="パワーバランスイラスト｜無料イラスト・フリー素材なら「イラストAC」">
            <a:extLst>
              <a:ext uri="{FF2B5EF4-FFF2-40B4-BE49-F238E27FC236}">
                <a16:creationId xmlns:a16="http://schemas.microsoft.com/office/drawing/2014/main" id="{8FE40BD8-CC7B-E826-FA48-BE61E41D0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2813" y="4206875"/>
            <a:ext cx="3216275" cy="240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91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7A00D36-DA09-DDC7-BB7E-40243711E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307" y="361554"/>
            <a:ext cx="10515600" cy="1325563"/>
          </a:xfrm>
        </p:spPr>
        <p:txBody>
          <a:bodyPr/>
          <a:lstStyle/>
          <a:p>
            <a:pPr algn="ctr"/>
            <a:r>
              <a:rPr lang="en-US">
                <a:latin typeface="Bookman Old Style"/>
              </a:rPr>
              <a:t>I</a:t>
            </a:r>
            <a:r>
              <a:rPr kumimoji="1" lang="en-US">
                <a:latin typeface="Bookman Old Style"/>
              </a:rPr>
              <a:t>ndividualism vs Collectivism</a:t>
            </a:r>
            <a:endParaRPr lang="ja-JP">
              <a:latin typeface="Bookman Old Style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A5E6480-E7EC-E17F-72D0-3F948A231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3068E-A40B-445A-8212-216ADE40679A}" type="slidenum">
              <a:rPr kumimoji="1" lang="ja-JP" altLang="en-US" smtClean="0"/>
              <a:t>5</a:t>
            </a:fld>
            <a:endParaRPr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F5D3F67-9676-812B-6985-7F4C061F57ED}"/>
              </a:ext>
            </a:extLst>
          </p:cNvPr>
          <p:cNvSpPr txBox="1"/>
          <p:nvPr/>
        </p:nvSpPr>
        <p:spPr>
          <a:xfrm>
            <a:off x="1833521" y="1687117"/>
            <a:ext cx="80175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/>
              <a:t>　</a:t>
            </a:r>
            <a:r>
              <a:rPr kumimoji="1" lang="en-US" altLang="ja-JP" sz="4000"/>
              <a:t>Individualism</a:t>
            </a:r>
            <a:r>
              <a:rPr kumimoji="1" lang="ja-JP" altLang="en-US" sz="4000"/>
              <a:t>⇒</a:t>
            </a:r>
            <a:r>
              <a:rPr lang="en-US" altLang="ja-JP" sz="4000"/>
              <a:t>minority</a:t>
            </a:r>
          </a:p>
          <a:p>
            <a:pPr algn="ctr"/>
            <a:r>
              <a:rPr lang="ja-JP" altLang="en-US" sz="4000"/>
              <a:t>★</a:t>
            </a:r>
            <a:r>
              <a:rPr lang="en-US" altLang="ja-JP" sz="4000"/>
              <a:t>Collectivism</a:t>
            </a:r>
            <a:r>
              <a:rPr lang="ja-JP" altLang="en-US" sz="4000"/>
              <a:t>⇒</a:t>
            </a:r>
            <a:r>
              <a:rPr lang="en-US" altLang="ja-JP" sz="4000"/>
              <a:t>majority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84E8A41-EEDB-A417-4517-9CE700520BCF}"/>
              </a:ext>
            </a:extLst>
          </p:cNvPr>
          <p:cNvSpPr txBox="1"/>
          <p:nvPr/>
        </p:nvSpPr>
        <p:spPr>
          <a:xfrm>
            <a:off x="2292294" y="3530399"/>
            <a:ext cx="71000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/>
              <a:t>Why is collectivism more supported?</a:t>
            </a:r>
            <a:endParaRPr kumimoji="1" lang="ja-JP" altLang="en-US" sz="320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E7A8FCB-115E-EC72-4DEA-15F7A59779AD}"/>
              </a:ext>
            </a:extLst>
          </p:cNvPr>
          <p:cNvSpPr txBox="1"/>
          <p:nvPr/>
        </p:nvSpPr>
        <p:spPr>
          <a:xfrm>
            <a:off x="510540" y="5093582"/>
            <a:ext cx="120621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/>
              <a:t>※Because working in a group allows people to share ideas and gain more knowledge</a:t>
            </a:r>
          </a:p>
          <a:p>
            <a:r>
              <a:rPr lang="en-US" altLang="ja-JP" sz="2400"/>
              <a:t> than working alone, Vietnam includes a lot of group work in education and society.</a:t>
            </a:r>
            <a:endParaRPr kumimoji="1" lang="ja-JP" altLang="en-US" sz="240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A692773-70CB-1B84-3379-F60BC76DCB9C}"/>
              </a:ext>
            </a:extLst>
          </p:cNvPr>
          <p:cNvSpPr txBox="1"/>
          <p:nvPr/>
        </p:nvSpPr>
        <p:spPr>
          <a:xfrm>
            <a:off x="5410199" y="3988964"/>
            <a:ext cx="5164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0"/>
              <a:t>⇩</a:t>
            </a:r>
          </a:p>
        </p:txBody>
      </p:sp>
      <p:pic>
        <p:nvPicPr>
          <p:cNvPr id="4" name="図 3" descr="個人差イラスト｜無料イラスト・フリー素材なら「イラストAC」">
            <a:extLst>
              <a:ext uri="{FF2B5EF4-FFF2-40B4-BE49-F238E27FC236}">
                <a16:creationId xmlns:a16="http://schemas.microsoft.com/office/drawing/2014/main" id="{5DB5180F-9873-B3E1-B8DE-880D501C51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" t="-647" r="318" b="7069"/>
          <a:stretch>
            <a:fillRect/>
          </a:stretch>
        </p:blipFill>
        <p:spPr>
          <a:xfrm>
            <a:off x="9405900" y="3251994"/>
            <a:ext cx="2457526" cy="17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89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05DFC6-9FF1-0D75-2738-C38237A54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8508802" cy="1220241"/>
          </a:xfrm>
        </p:spPr>
        <p:txBody>
          <a:bodyPr anchor="b">
            <a:normAutofit/>
          </a:bodyPr>
          <a:lstStyle/>
          <a:p>
            <a:r>
              <a:rPr lang="ja-JP" sz="4600">
                <a:latin typeface="Bookman Old Style"/>
                <a:ea typeface="游ゴシック Light"/>
              </a:rPr>
              <a:t>Masculinity vs Femininity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D30C2E3-54A0-3106-D2A3-2C80459FC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187099"/>
            <a:ext cx="10377689" cy="400646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ja-JP" altLang="en-US" sz="3200" b="1">
                <a:ea typeface="游ゴシック"/>
              </a:rPr>
              <a:t>Gender role </a:t>
            </a:r>
            <a:endParaRPr lang="ja-JP" sz="3200" b="1">
              <a:ea typeface="游ゴシック"/>
              <a:cs typeface="Calibri"/>
            </a:endParaRPr>
          </a:p>
          <a:p>
            <a:pPr marL="0" indent="0">
              <a:buNone/>
            </a:pPr>
            <a:r>
              <a:rPr lang="ja-JP" altLang="en-US" sz="3200">
                <a:ea typeface="游ゴシック"/>
              </a:rPr>
              <a:t>・Male                        </a:t>
            </a:r>
            <a:endParaRPr lang="ja-JP" sz="3200">
              <a:ea typeface="游ゴシック"/>
              <a:cs typeface="Calibri"/>
            </a:endParaRPr>
          </a:p>
          <a:p>
            <a:pPr marL="0" indent="0">
              <a:buNone/>
            </a:pPr>
            <a:r>
              <a:rPr lang="ja-JP" altLang="en-US" sz="3200">
                <a:ea typeface="游ゴシック"/>
              </a:rPr>
              <a:t>・Female               </a:t>
            </a:r>
            <a:r>
              <a:rPr lang="ja-JP" altLang="en-US" sz="3200" b="1">
                <a:ea typeface="游ゴシック"/>
              </a:rPr>
              <a:t>→  Both are jobs</a:t>
            </a:r>
            <a:endParaRPr lang="ja-JP" altLang="en-US" sz="3200" b="1">
              <a:ea typeface="游ゴシック"/>
              <a:cs typeface="Calibri"/>
            </a:endParaRPr>
          </a:p>
          <a:p>
            <a:pPr marL="0" indent="0">
              <a:buNone/>
            </a:pPr>
            <a:endParaRPr lang="ja-JP" altLang="en-US" sz="3200">
              <a:ea typeface="游ゴシック"/>
              <a:cs typeface="Calibri"/>
            </a:endParaRPr>
          </a:p>
          <a:p>
            <a:pPr marL="0" indent="0">
              <a:buNone/>
            </a:pPr>
            <a:r>
              <a:rPr lang="ja-JP" altLang="en-US" sz="3200" b="1">
                <a:ea typeface="游ゴシック"/>
              </a:rPr>
              <a:t>Most important thing ??</a:t>
            </a:r>
            <a:endParaRPr lang="ja-JP" altLang="en-US" sz="3200" b="1">
              <a:ea typeface="游ゴシック"/>
              <a:cs typeface="Calibri"/>
            </a:endParaRPr>
          </a:p>
          <a:p>
            <a:pPr marL="0" indent="0">
              <a:buNone/>
            </a:pPr>
            <a:r>
              <a:rPr lang="ja-JP" altLang="en-US" sz="3200" b="1">
                <a:solidFill>
                  <a:srgbClr val="FF0000"/>
                </a:solidFill>
                <a:ea typeface="游ゴシック"/>
              </a:rPr>
              <a:t>〇</a:t>
            </a:r>
            <a:r>
              <a:rPr lang="ja-JP" altLang="en-US" sz="3200">
                <a:ea typeface="游ゴシック"/>
              </a:rPr>
              <a:t>Move about success</a:t>
            </a:r>
            <a:endParaRPr lang="ja-JP" altLang="en-US" sz="3200" b="1">
              <a:ea typeface="游ゴシック"/>
              <a:cs typeface="Calibri"/>
            </a:endParaRPr>
          </a:p>
          <a:p>
            <a:pPr marL="0" indent="0">
              <a:buNone/>
            </a:pPr>
            <a:r>
              <a:rPr lang="en-US" altLang="ja-JP" sz="3200">
                <a:solidFill>
                  <a:schemeClr val="accent1"/>
                </a:solidFill>
                <a:ea typeface="游ゴシック"/>
              </a:rPr>
              <a:t>✖</a:t>
            </a:r>
            <a:r>
              <a:rPr lang="en-US" altLang="ja-JP" sz="3200">
                <a:ea typeface="游ゴシック"/>
              </a:rPr>
              <a:t>E</a:t>
            </a:r>
            <a:r>
              <a:rPr lang="ja-JP" altLang="en-US" sz="3200">
                <a:ea typeface="游ゴシック"/>
              </a:rPr>
              <a:t>njoying their life</a:t>
            </a:r>
            <a:endParaRPr lang="ja-JP" altLang="en-US" sz="3200">
              <a:ea typeface="游ゴシック"/>
              <a:cs typeface="Calibri"/>
            </a:endParaRPr>
          </a:p>
          <a:p>
            <a:pPr marL="0" indent="0">
              <a:buNone/>
            </a:pPr>
            <a:endParaRPr lang="ja-JP" altLang="en-US" sz="2400">
              <a:ea typeface="游ゴシック"/>
            </a:endParaRPr>
          </a:p>
          <a:p>
            <a:pPr marL="0" indent="0">
              <a:buNone/>
            </a:pPr>
            <a:endParaRPr lang="ja-JP" altLang="en-US" sz="1700">
              <a:ea typeface="游ゴシック"/>
              <a:cs typeface="Calibri" panose="020F0502020204030204"/>
            </a:endParaRPr>
          </a:p>
          <a:p>
            <a:pPr marL="0" indent="0">
              <a:buNone/>
            </a:pPr>
            <a:endParaRPr lang="ja-JP" altLang="en-US" sz="1700">
              <a:ea typeface="游ゴシック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BC28DF2-2934-6D04-EE85-3E3A2749B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9400" y="6356350"/>
            <a:ext cx="914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8E3068E-A40B-445A-8212-216ADE40679A}" type="slidenum">
              <a:rPr kumimoji="1" lang="ja-JP" alt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6</a:t>
            </a:fld>
            <a:endParaRPr lang="ja-JP" altLang="en-US">
              <a:solidFill>
                <a:srgbClr val="FFFFFF"/>
              </a:solidFill>
            </a:endParaRPr>
          </a:p>
        </p:txBody>
      </p:sp>
      <p:pic>
        <p:nvPicPr>
          <p:cNvPr id="5" name="図 4" descr="黒のビジネス人々のシルエットイラスト画像とPSDフリー素材透過の無料ダウンロード - Pngtree">
            <a:extLst>
              <a:ext uri="{FF2B5EF4-FFF2-40B4-BE49-F238E27FC236}">
                <a16:creationId xmlns:a16="http://schemas.microsoft.com/office/drawing/2014/main" id="{DC71A3F5-6D65-3A85-E864-CD6615E6962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50" t="-178" r="250" b="3777"/>
          <a:stretch>
            <a:fillRect/>
          </a:stretch>
        </p:blipFill>
        <p:spPr>
          <a:xfrm>
            <a:off x="7784212" y="1713122"/>
            <a:ext cx="3878077" cy="402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87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E6F1A16-C113-22FA-0D1F-31A9B495D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8546902" cy="1182141"/>
          </a:xfrm>
        </p:spPr>
        <p:txBody>
          <a:bodyPr anchor="b">
            <a:normAutofit/>
          </a:bodyPr>
          <a:lstStyle/>
          <a:p>
            <a:r>
              <a:rPr lang="ja-JP" altLang="en-US" sz="4600">
                <a:latin typeface="Bookman Old Style"/>
                <a:ea typeface="游ゴシック Light"/>
              </a:rPr>
              <a:t>Uncertsinty Avoidance Index</a:t>
            </a:r>
            <a:endParaRPr kumimoji="1" lang="ja-JP" altLang="en-US" sz="4600">
              <a:latin typeface="Bookman Old Style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F44AE56-7887-A346-845B-CC4D81D22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755299"/>
            <a:ext cx="10707889" cy="443826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ja-JP" altLang="en-US" b="1">
                <a:ea typeface="游ゴシック"/>
              </a:rPr>
              <a:t>Most important ...</a:t>
            </a:r>
            <a:endParaRPr lang="ja-JP" b="1">
              <a:ea typeface="游ゴシック"/>
              <a:cs typeface="Calibri"/>
            </a:endParaRPr>
          </a:p>
          <a:p>
            <a:pPr marL="0" indent="0">
              <a:buNone/>
            </a:pPr>
            <a:r>
              <a:rPr lang="ja-JP" altLang="en-US">
                <a:ea typeface="游ゴシック"/>
              </a:rPr>
              <a:t>            </a:t>
            </a:r>
            <a:endParaRPr lang="ja-JP" altLang="en-US">
              <a:ea typeface="游ゴシック"/>
              <a:cs typeface="Calibri"/>
            </a:endParaRPr>
          </a:p>
          <a:p>
            <a:pPr marL="0" indent="0">
              <a:buNone/>
            </a:pPr>
            <a:r>
              <a:rPr lang="ja-JP" altLang="en-US">
                <a:ea typeface="游ゴシック"/>
              </a:rPr>
              <a:t> 　　　　　　　　　　</a:t>
            </a:r>
            <a:r>
              <a:rPr lang="ja-JP" altLang="en-US" sz="4800" b="1">
                <a:solidFill>
                  <a:srgbClr val="FF0000"/>
                </a:solidFill>
                <a:ea typeface="游ゴシック"/>
              </a:rPr>
              <a:t>Stability</a:t>
            </a:r>
            <a:endParaRPr lang="ja-JP" sz="4800">
              <a:solidFill>
                <a:srgbClr val="FF0000"/>
              </a:solidFill>
              <a:ea typeface="游ゴシック"/>
              <a:cs typeface="Calibri"/>
            </a:endParaRPr>
          </a:p>
          <a:p>
            <a:pPr marL="0" indent="0">
              <a:buNone/>
            </a:pPr>
            <a:endParaRPr lang="ja-JP" altLang="en-US" b="1">
              <a:ea typeface="游ゴシック"/>
              <a:cs typeface="Calibri"/>
            </a:endParaRPr>
          </a:p>
          <a:p>
            <a:pPr marL="0" indent="0">
              <a:buNone/>
            </a:pPr>
            <a:r>
              <a:rPr lang="ja-JP" altLang="en-US">
                <a:solidFill>
                  <a:srgbClr val="FF0000"/>
                </a:solidFill>
                <a:latin typeface="Calibri"/>
                <a:ea typeface="游ゴシック"/>
                <a:cs typeface="Calibri"/>
              </a:rPr>
              <a:t>Comfortable＆not risk　</a:t>
            </a:r>
          </a:p>
          <a:p>
            <a:pPr marL="0" indent="0">
              <a:buNone/>
            </a:pPr>
            <a:endParaRPr lang="ja-JP" altLang="en-US">
              <a:solidFill>
                <a:srgbClr val="FF0000"/>
              </a:solidFill>
              <a:latin typeface="Calibri"/>
              <a:ea typeface="游ゴシック"/>
              <a:cs typeface="Calibri"/>
            </a:endParaRPr>
          </a:p>
          <a:p>
            <a:pPr marL="0" indent="0">
              <a:buNone/>
            </a:pPr>
            <a:r>
              <a:rPr lang="ja-JP" altLang="en-US">
                <a:latin typeface="Calibri"/>
                <a:ea typeface="游ゴシック"/>
                <a:cs typeface="Calibri"/>
              </a:rPr>
              <a:t>In Vietnam : They don't like challenge </a:t>
            </a:r>
          </a:p>
          <a:p>
            <a:pPr marL="0" indent="0">
              <a:buNone/>
            </a:pPr>
            <a:r>
              <a:rPr lang="ja-JP" altLang="en-US">
                <a:latin typeface="Calibri"/>
                <a:ea typeface="游ゴシック"/>
                <a:cs typeface="Calibri"/>
              </a:rPr>
              <a:t>　　　　　　　　　　　　　　　　</a:t>
            </a:r>
            <a:r>
              <a:rPr lang="ja-JP" altLang="en-US" sz="4000">
                <a:solidFill>
                  <a:srgbClr val="FF0000"/>
                </a:solidFill>
                <a:latin typeface="Calibri"/>
                <a:ea typeface="游ゴシック"/>
                <a:cs typeface="Calibri"/>
              </a:rPr>
              <a:t>　⇒Not risk</a:t>
            </a:r>
          </a:p>
          <a:p>
            <a:pPr marL="0" indent="0">
              <a:buNone/>
            </a:pPr>
            <a:endParaRPr lang="ja-JP" altLang="en-US" sz="2200">
              <a:ea typeface="游ゴシック"/>
              <a:cs typeface="Calibri"/>
            </a:endParaRPr>
          </a:p>
          <a:p>
            <a:pPr marL="0" indent="0">
              <a:buNone/>
            </a:pPr>
            <a:endParaRPr lang="ja-JP" altLang="en-US" sz="2200" b="1">
              <a:ea typeface="游ゴシック"/>
            </a:endParaRPr>
          </a:p>
          <a:p>
            <a:pPr marL="0" indent="0">
              <a:buNone/>
            </a:pPr>
            <a:endParaRPr lang="ja-JP" altLang="en-US" sz="2200" b="1">
              <a:ea typeface="游ゴシック"/>
            </a:endParaRPr>
          </a:p>
          <a:p>
            <a:pPr marL="0" indent="0">
              <a:buNone/>
            </a:pPr>
            <a:endParaRPr lang="ja-JP" altLang="en-US" sz="2200" b="1">
              <a:ea typeface="游ゴシック"/>
            </a:endParaRPr>
          </a:p>
          <a:p>
            <a:pPr marL="0" indent="0">
              <a:buNone/>
            </a:pPr>
            <a:endParaRPr lang="ja-JP" altLang="en-US" sz="2200" b="1">
              <a:ea typeface="游ゴシック"/>
              <a:cs typeface="Calibri" panose="020F0502020204030204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C07E184-3B3A-7DE4-0620-E45A6ABBF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9400" y="6356350"/>
            <a:ext cx="914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8E3068E-A40B-445A-8212-216ADE40679A}" type="slidenum">
              <a:rPr kumimoji="1" lang="ja-JP" alt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7</a:t>
            </a:fld>
            <a:endParaRPr kumimoji="1" lang="ja-JP" altLang="en-US">
              <a:solidFill>
                <a:srgbClr val="FFFFFF"/>
              </a:solidFill>
            </a:endParaRPr>
          </a:p>
        </p:txBody>
      </p:sp>
      <p:pic>
        <p:nvPicPr>
          <p:cNvPr id="6" name="図 5" descr="天秤イラスト｜無料イラスト・フリー素材なら「イラストAC」">
            <a:extLst>
              <a:ext uri="{FF2B5EF4-FFF2-40B4-BE49-F238E27FC236}">
                <a16:creationId xmlns:a16="http://schemas.microsoft.com/office/drawing/2014/main" id="{4D29C43D-B972-07D5-E56D-EC7038FA4E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-736" r="-151" b="11985"/>
          <a:stretch>
            <a:fillRect/>
          </a:stretch>
        </p:blipFill>
        <p:spPr>
          <a:xfrm>
            <a:off x="7948667" y="1726553"/>
            <a:ext cx="3405572" cy="306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82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5CBF7A-E63A-F12F-4839-23FAA57A8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56587"/>
            <a:ext cx="11277600" cy="1293028"/>
          </a:xfrm>
        </p:spPr>
        <p:txBody>
          <a:bodyPr/>
          <a:lstStyle/>
          <a:p>
            <a:pPr algn="ctr"/>
            <a:r>
              <a:rPr kumimoji="1" lang="en-US" altLang="ja-JP">
                <a:latin typeface="Bookman Old Style"/>
                <a:ea typeface="游ゴシック Light"/>
              </a:rPr>
              <a:t>Long term vs short term orientation</a:t>
            </a:r>
            <a:endParaRPr lang="ja-JP" altLang="en-US">
              <a:latin typeface="Bookman Old Style"/>
              <a:ea typeface="游ゴシック Light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4D57FA0-9C00-486E-9B3A-E1882EED9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3068E-A40B-445A-8212-216ADE40679A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A3CD231-000F-5BCF-8C62-C9D4532E36A6}"/>
              </a:ext>
            </a:extLst>
          </p:cNvPr>
          <p:cNvSpPr txBox="1"/>
          <p:nvPr/>
        </p:nvSpPr>
        <p:spPr>
          <a:xfrm>
            <a:off x="2773936" y="1585872"/>
            <a:ext cx="5644494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/>
              <a:t>★</a:t>
            </a:r>
            <a:r>
              <a:rPr lang="en-US" altLang="ja-JP" sz="4000"/>
              <a:t>Long term</a:t>
            </a:r>
            <a:r>
              <a:rPr lang="ja-JP" altLang="en-US" sz="4000"/>
              <a:t>⇒</a:t>
            </a:r>
            <a:r>
              <a:rPr lang="en-US" altLang="ja-JP" sz="4000"/>
              <a:t>majority</a:t>
            </a:r>
          </a:p>
          <a:p>
            <a:r>
              <a:rPr lang="ja-JP" altLang="en-US" sz="4000"/>
              <a:t>   </a:t>
            </a:r>
            <a:r>
              <a:rPr lang="en-US" altLang="ja-JP" sz="4000"/>
              <a:t>Short term</a:t>
            </a:r>
            <a:r>
              <a:rPr lang="ja-JP" altLang="en-US" sz="4000"/>
              <a:t>⇒</a:t>
            </a:r>
            <a:r>
              <a:rPr lang="en-US" altLang="ja-JP" sz="4000"/>
              <a:t>minority</a:t>
            </a:r>
          </a:p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90B1F2C-5047-AF41-9D0B-3F6F1C2BD418}"/>
              </a:ext>
            </a:extLst>
          </p:cNvPr>
          <p:cNvSpPr txBox="1"/>
          <p:nvPr/>
        </p:nvSpPr>
        <p:spPr>
          <a:xfrm>
            <a:off x="1270725" y="3351553"/>
            <a:ext cx="9775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/>
              <a:t>Why</a:t>
            </a:r>
            <a:r>
              <a:rPr lang="ja-JP" altLang="en-US" sz="3200"/>
              <a:t> </a:t>
            </a:r>
            <a:r>
              <a:rPr lang="en-US" altLang="ja-JP" sz="3200"/>
              <a:t>do</a:t>
            </a:r>
            <a:r>
              <a:rPr lang="ja-JP" altLang="en-US" sz="3200"/>
              <a:t> </a:t>
            </a:r>
            <a:r>
              <a:rPr lang="en-US" altLang="ja-JP" sz="3200"/>
              <a:t>many</a:t>
            </a:r>
            <a:r>
              <a:rPr lang="ja-JP" altLang="en-US" sz="3200"/>
              <a:t> </a:t>
            </a:r>
            <a:r>
              <a:rPr lang="en-US" altLang="ja-JP" sz="3200"/>
              <a:t>people</a:t>
            </a:r>
            <a:r>
              <a:rPr lang="ja-JP" altLang="en-US" sz="3200"/>
              <a:t> </a:t>
            </a:r>
            <a:r>
              <a:rPr lang="en-US" altLang="ja-JP" sz="3200"/>
              <a:t>have</a:t>
            </a:r>
            <a:r>
              <a:rPr lang="ja-JP" altLang="en-US" sz="3200"/>
              <a:t> </a:t>
            </a:r>
            <a:r>
              <a:rPr lang="en-US" altLang="ja-JP" sz="3200"/>
              <a:t>a</a:t>
            </a:r>
            <a:r>
              <a:rPr lang="ja-JP" altLang="en-US" sz="3200"/>
              <a:t> </a:t>
            </a:r>
            <a:r>
              <a:rPr lang="en-US" altLang="ja-JP" sz="3200"/>
              <a:t>long</a:t>
            </a:r>
            <a:r>
              <a:rPr lang="ja-JP" altLang="en-US" sz="3200"/>
              <a:t> </a:t>
            </a:r>
            <a:r>
              <a:rPr lang="en-US" altLang="ja-JP" sz="3200"/>
              <a:t>term</a:t>
            </a:r>
            <a:r>
              <a:rPr lang="ja-JP" altLang="en-US" sz="3200"/>
              <a:t> </a:t>
            </a:r>
            <a:r>
              <a:rPr lang="en-US" altLang="ja-JP" sz="3200"/>
              <a:t>orientation?</a:t>
            </a:r>
            <a:endParaRPr kumimoji="1" lang="ja-JP" altLang="en-US" sz="320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67CF274-ECBB-98E8-E95E-F8A2AA212E44}"/>
              </a:ext>
            </a:extLst>
          </p:cNvPr>
          <p:cNvSpPr txBox="1"/>
          <p:nvPr/>
        </p:nvSpPr>
        <p:spPr>
          <a:xfrm>
            <a:off x="1218239" y="5101870"/>
            <a:ext cx="97555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/>
              <a:t>In Vietnam, people value their income and salary, and by looking at things from a long-term perspective, they think about their future.</a:t>
            </a:r>
            <a:endParaRPr kumimoji="1" lang="ja-JP" altLang="en-US" sz="240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39F463D-7ECF-5914-6E4F-D507A5B5E782}"/>
              </a:ext>
            </a:extLst>
          </p:cNvPr>
          <p:cNvSpPr txBox="1"/>
          <p:nvPr/>
        </p:nvSpPr>
        <p:spPr>
          <a:xfrm>
            <a:off x="5240867" y="3893557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600"/>
              <a:t>⇩</a:t>
            </a:r>
          </a:p>
        </p:txBody>
      </p:sp>
      <p:pic>
        <p:nvPicPr>
          <p:cNvPr id="6" name="図 5" descr="時計（時刻）のイラスト | 無料フリーイラスト素材集【Frame illust】">
            <a:extLst>
              <a:ext uri="{FF2B5EF4-FFF2-40B4-BE49-F238E27FC236}">
                <a16:creationId xmlns:a16="http://schemas.microsoft.com/office/drawing/2014/main" id="{D416EE7E-E917-E8CF-5551-F13DB49F2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0" y="1358900"/>
            <a:ext cx="1816100" cy="18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83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C4A4AF2-D624-BCC9-6423-57BB9B06B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933259"/>
          </a:xfrm>
        </p:spPr>
        <p:txBody>
          <a:bodyPr anchor="b">
            <a:normAutofit/>
          </a:bodyPr>
          <a:lstStyle/>
          <a:p>
            <a:r>
              <a:rPr lang="ja-JP" altLang="en-US" sz="5400">
                <a:latin typeface="Bookman Old Style"/>
                <a:ea typeface="游ゴシック Light"/>
              </a:rPr>
              <a:t>Reflection </a:t>
            </a:r>
            <a:endParaRPr kumimoji="1" lang="ja-JP" altLang="en-US" sz="5400">
              <a:latin typeface="Bookman Old Style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4B535EB-3606-32D6-4A81-6FDE54962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940302"/>
            <a:ext cx="4243589" cy="425326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</a:pPr>
            <a:r>
              <a:rPr lang="af-ZA" sz="2400">
                <a:latin typeface="Gill Sans MT"/>
                <a:ea typeface="Calibri"/>
                <a:cs typeface="Calibri"/>
              </a:rPr>
              <a:t>I </a:t>
            </a:r>
            <a:r>
              <a:rPr lang="af-ZA" sz="2400" err="1">
                <a:latin typeface="Gill Sans MT"/>
                <a:ea typeface="Calibri"/>
                <a:cs typeface="Calibri"/>
              </a:rPr>
              <a:t>learned</a:t>
            </a:r>
            <a:r>
              <a:rPr lang="af-ZA" sz="2400">
                <a:latin typeface="Gill Sans MT"/>
                <a:ea typeface="Calibri"/>
                <a:cs typeface="Calibri"/>
              </a:rPr>
              <a:t> </a:t>
            </a:r>
            <a:r>
              <a:rPr lang="af-ZA" sz="2400" err="1">
                <a:latin typeface="Gill Sans MT"/>
                <a:ea typeface="Calibri"/>
                <a:cs typeface="Calibri"/>
              </a:rPr>
              <a:t>that</a:t>
            </a:r>
            <a:r>
              <a:rPr lang="af-ZA" sz="2400">
                <a:latin typeface="Gill Sans MT"/>
                <a:ea typeface="Calibri"/>
                <a:cs typeface="Calibri"/>
              </a:rPr>
              <a:t> </a:t>
            </a:r>
            <a:r>
              <a:rPr lang="af-ZA" sz="2400" err="1">
                <a:latin typeface="Gill Sans MT"/>
                <a:ea typeface="Calibri"/>
                <a:cs typeface="Calibri"/>
              </a:rPr>
              <a:t>culture</a:t>
            </a:r>
            <a:r>
              <a:rPr lang="af-ZA" sz="2400">
                <a:latin typeface="Gill Sans MT"/>
                <a:ea typeface="Calibri"/>
                <a:cs typeface="Calibri"/>
              </a:rPr>
              <a:t> </a:t>
            </a:r>
            <a:r>
              <a:rPr lang="af-ZA" sz="2400" err="1">
                <a:latin typeface="Gill Sans MT"/>
                <a:ea typeface="Calibri"/>
                <a:cs typeface="Calibri"/>
              </a:rPr>
              <a:t>affects</a:t>
            </a:r>
            <a:r>
              <a:rPr lang="af-ZA" sz="2400">
                <a:latin typeface="Gill Sans MT"/>
                <a:ea typeface="Calibri"/>
                <a:cs typeface="Calibri"/>
              </a:rPr>
              <a:t> </a:t>
            </a:r>
            <a:r>
              <a:rPr lang="af-ZA" sz="2400" err="1">
                <a:latin typeface="Gill Sans MT"/>
                <a:ea typeface="Calibri"/>
                <a:cs typeface="Calibri"/>
              </a:rPr>
              <a:t>how</a:t>
            </a:r>
            <a:r>
              <a:rPr lang="af-ZA" sz="2400">
                <a:latin typeface="Gill Sans MT"/>
                <a:ea typeface="Calibri"/>
                <a:cs typeface="Calibri"/>
              </a:rPr>
              <a:t> </a:t>
            </a:r>
            <a:r>
              <a:rPr lang="af-ZA" sz="2400" err="1">
                <a:latin typeface="Gill Sans MT"/>
                <a:ea typeface="Calibri"/>
                <a:cs typeface="Calibri"/>
              </a:rPr>
              <a:t>people</a:t>
            </a:r>
            <a:r>
              <a:rPr lang="af-ZA" sz="2400">
                <a:latin typeface="Gill Sans MT"/>
                <a:ea typeface="Calibri"/>
                <a:cs typeface="Calibri"/>
              </a:rPr>
              <a:t> </a:t>
            </a:r>
            <a:r>
              <a:rPr lang="af-ZA" sz="2400" err="1">
                <a:latin typeface="Gill Sans MT"/>
                <a:ea typeface="Calibri"/>
                <a:cs typeface="Calibri"/>
              </a:rPr>
              <a:t>live</a:t>
            </a:r>
            <a:r>
              <a:rPr lang="af-ZA" sz="2400">
                <a:latin typeface="Gill Sans MT"/>
                <a:ea typeface="Calibri"/>
                <a:cs typeface="Calibri"/>
              </a:rPr>
              <a:t> </a:t>
            </a:r>
            <a:r>
              <a:rPr lang="af-ZA" sz="2400" err="1">
                <a:latin typeface="Gill Sans MT"/>
                <a:ea typeface="Calibri"/>
                <a:cs typeface="Calibri"/>
              </a:rPr>
              <a:t>and</a:t>
            </a:r>
            <a:r>
              <a:rPr lang="af-ZA" sz="2400">
                <a:latin typeface="Gill Sans MT"/>
                <a:ea typeface="Calibri"/>
                <a:cs typeface="Calibri"/>
              </a:rPr>
              <a:t> </a:t>
            </a:r>
            <a:r>
              <a:rPr lang="af-ZA" sz="2400" err="1">
                <a:latin typeface="Gill Sans MT"/>
                <a:ea typeface="Calibri"/>
                <a:cs typeface="Calibri"/>
              </a:rPr>
              <a:t>work</a:t>
            </a:r>
            <a:r>
              <a:rPr lang="af-ZA" sz="2400">
                <a:latin typeface="Gill Sans MT"/>
                <a:ea typeface="Calibri"/>
                <a:cs typeface="Calibri"/>
              </a:rPr>
              <a:t>.</a:t>
            </a:r>
            <a:endParaRPr lang="ja-JP" altLang="en-US" sz="2400">
              <a:latin typeface="Gill Sans MT"/>
              <a:ea typeface="Calibri"/>
              <a:cs typeface="Calibri"/>
            </a:endParaRP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endParaRPr lang="af-ZA" sz="2400">
              <a:latin typeface="Gill Sans MT"/>
              <a:ea typeface="Calibri"/>
              <a:cs typeface="Calibri"/>
            </a:endParaRPr>
          </a:p>
          <a:p>
            <a:pPr marL="342900" indent="-342900">
              <a:spcBef>
                <a:spcPct val="20000"/>
              </a:spcBef>
              <a:spcAft>
                <a:spcPts val="600"/>
              </a:spcAft>
            </a:pPr>
            <a:r>
              <a:rPr lang="af-ZA" sz="2400" err="1">
                <a:latin typeface="Gill Sans MT"/>
                <a:ea typeface="Calibri"/>
                <a:cs typeface="Calibri"/>
              </a:rPr>
              <a:t>Men</a:t>
            </a:r>
            <a:r>
              <a:rPr lang="af-ZA" sz="2400">
                <a:latin typeface="Gill Sans MT"/>
                <a:ea typeface="Calibri"/>
                <a:cs typeface="Calibri"/>
              </a:rPr>
              <a:t> </a:t>
            </a:r>
            <a:r>
              <a:rPr lang="af-ZA" sz="2400" err="1">
                <a:latin typeface="Gill Sans MT"/>
                <a:ea typeface="Calibri"/>
                <a:cs typeface="Calibri"/>
              </a:rPr>
              <a:t>and</a:t>
            </a:r>
            <a:r>
              <a:rPr lang="af-ZA" sz="2400">
                <a:latin typeface="Gill Sans MT"/>
                <a:ea typeface="Calibri"/>
                <a:cs typeface="Calibri"/>
              </a:rPr>
              <a:t> </a:t>
            </a:r>
            <a:r>
              <a:rPr lang="af-ZA" sz="2400" err="1">
                <a:latin typeface="Gill Sans MT"/>
                <a:ea typeface="Calibri"/>
                <a:cs typeface="Calibri"/>
              </a:rPr>
              <a:t>women</a:t>
            </a:r>
            <a:r>
              <a:rPr lang="af-ZA" sz="2400">
                <a:latin typeface="Gill Sans MT"/>
                <a:ea typeface="Calibri"/>
                <a:cs typeface="Calibri"/>
              </a:rPr>
              <a:t> </a:t>
            </a:r>
            <a:r>
              <a:rPr lang="af-ZA" sz="2400" err="1">
                <a:latin typeface="Gill Sans MT"/>
                <a:ea typeface="Calibri"/>
                <a:cs typeface="Calibri"/>
              </a:rPr>
              <a:t>both</a:t>
            </a:r>
            <a:r>
              <a:rPr lang="af-ZA" sz="2400">
                <a:latin typeface="Gill Sans MT"/>
                <a:ea typeface="Calibri"/>
                <a:cs typeface="Calibri"/>
              </a:rPr>
              <a:t> </a:t>
            </a:r>
            <a:r>
              <a:rPr lang="af-ZA" sz="2400" err="1">
                <a:latin typeface="Gill Sans MT"/>
                <a:ea typeface="Calibri"/>
                <a:cs typeface="Calibri"/>
              </a:rPr>
              <a:t>work</a:t>
            </a:r>
            <a:r>
              <a:rPr lang="af-ZA" sz="2400">
                <a:latin typeface="Gill Sans MT"/>
                <a:ea typeface="Calibri"/>
                <a:cs typeface="Calibri"/>
              </a:rPr>
              <a:t>, </a:t>
            </a:r>
            <a:r>
              <a:rPr lang="af-ZA" sz="2400" err="1">
                <a:latin typeface="Gill Sans MT"/>
                <a:ea typeface="Calibri"/>
                <a:cs typeface="Calibri"/>
              </a:rPr>
              <a:t>and</a:t>
            </a:r>
            <a:r>
              <a:rPr lang="af-ZA" sz="2400">
                <a:latin typeface="Gill Sans MT"/>
                <a:ea typeface="Calibri"/>
                <a:cs typeface="Calibri"/>
              </a:rPr>
              <a:t> </a:t>
            </a:r>
            <a:r>
              <a:rPr lang="af-ZA" sz="2400" err="1">
                <a:latin typeface="Gill Sans MT"/>
                <a:ea typeface="Calibri"/>
                <a:cs typeface="Calibri"/>
              </a:rPr>
              <a:t>people</a:t>
            </a:r>
            <a:r>
              <a:rPr lang="af-ZA" sz="2400">
                <a:latin typeface="Gill Sans MT"/>
                <a:ea typeface="Calibri"/>
                <a:cs typeface="Calibri"/>
              </a:rPr>
              <a:t> </a:t>
            </a:r>
            <a:r>
              <a:rPr lang="af-ZA" sz="2400" err="1">
                <a:latin typeface="Gill Sans MT"/>
                <a:ea typeface="Calibri"/>
                <a:cs typeface="Calibri"/>
              </a:rPr>
              <a:t>value</a:t>
            </a:r>
            <a:r>
              <a:rPr lang="af-ZA" sz="2400">
                <a:latin typeface="Gill Sans MT"/>
                <a:ea typeface="Calibri"/>
                <a:cs typeface="Calibri"/>
              </a:rPr>
              <a:t> </a:t>
            </a:r>
            <a:r>
              <a:rPr lang="af-ZA" sz="2400" err="1">
                <a:latin typeface="Gill Sans MT"/>
                <a:ea typeface="Calibri"/>
                <a:cs typeface="Calibri"/>
              </a:rPr>
              <a:t>stability</a:t>
            </a:r>
            <a:r>
              <a:rPr lang="af-ZA" sz="2400">
                <a:latin typeface="Gill Sans MT"/>
                <a:ea typeface="Calibri"/>
                <a:cs typeface="Calibri"/>
              </a:rPr>
              <a:t> more </a:t>
            </a:r>
            <a:r>
              <a:rPr lang="af-ZA" sz="2400" err="1">
                <a:latin typeface="Gill Sans MT"/>
                <a:ea typeface="Calibri"/>
                <a:cs typeface="Calibri"/>
              </a:rPr>
              <a:t>than</a:t>
            </a:r>
            <a:r>
              <a:rPr lang="af-ZA" sz="2400">
                <a:latin typeface="Gill Sans MT"/>
                <a:ea typeface="Calibri"/>
                <a:cs typeface="Calibri"/>
              </a:rPr>
              <a:t> </a:t>
            </a:r>
            <a:r>
              <a:rPr lang="af-ZA" sz="2400" err="1">
                <a:latin typeface="Gill Sans MT"/>
                <a:ea typeface="Calibri"/>
                <a:cs typeface="Calibri"/>
              </a:rPr>
              <a:t>challenge</a:t>
            </a:r>
            <a:r>
              <a:rPr lang="af-ZA" sz="2400">
                <a:latin typeface="Gill Sans MT"/>
                <a:ea typeface="Calibri"/>
                <a:cs typeface="Calibri"/>
              </a:rPr>
              <a:t>.</a:t>
            </a:r>
            <a:r>
              <a:rPr lang="af-ZA" altLang="ja-JP" sz="2400">
                <a:latin typeface="Gill Sans MT"/>
                <a:ea typeface="Calibri"/>
                <a:cs typeface="Calibri"/>
              </a:rPr>
              <a:t> </a:t>
            </a:r>
            <a:endParaRPr lang="ja-JP" altLang="en-US" sz="2400">
              <a:latin typeface="Gill Sans MT"/>
              <a:ea typeface="Calibri"/>
              <a:cs typeface="Calibri"/>
            </a:endParaRPr>
          </a:p>
          <a:p>
            <a:pPr marL="342900" indent="-342900">
              <a:spcBef>
                <a:spcPct val="20000"/>
              </a:spcBef>
              <a:spcAft>
                <a:spcPts val="600"/>
              </a:spcAft>
            </a:pPr>
            <a:endParaRPr lang="af-ZA" sz="2400">
              <a:latin typeface="Gill Sans MT"/>
              <a:ea typeface="Calibri"/>
              <a:cs typeface="Calibri"/>
            </a:endParaRPr>
          </a:p>
          <a:p>
            <a:pPr marL="342900" indent="-342900">
              <a:spcBef>
                <a:spcPct val="20000"/>
              </a:spcBef>
              <a:spcAft>
                <a:spcPts val="600"/>
              </a:spcAft>
            </a:pPr>
            <a:r>
              <a:rPr lang="af-ZA" sz="2400">
                <a:latin typeface="Gill Sans MT"/>
                <a:ea typeface="Calibri"/>
                <a:cs typeface="Calibri"/>
              </a:rPr>
              <a:t>I </a:t>
            </a:r>
            <a:r>
              <a:rPr lang="af-ZA" sz="2400" err="1">
                <a:latin typeface="Gill Sans MT"/>
                <a:ea typeface="Calibri"/>
                <a:cs typeface="Calibri"/>
              </a:rPr>
              <a:t>will</a:t>
            </a:r>
            <a:r>
              <a:rPr lang="af-ZA" sz="2400">
                <a:latin typeface="Gill Sans MT"/>
                <a:ea typeface="Calibri"/>
                <a:cs typeface="Calibri"/>
              </a:rPr>
              <a:t> </a:t>
            </a:r>
            <a:r>
              <a:rPr lang="af-ZA" sz="2400" err="1">
                <a:latin typeface="Gill Sans MT"/>
                <a:ea typeface="Calibri"/>
                <a:cs typeface="Calibri"/>
              </a:rPr>
              <a:t>try</a:t>
            </a:r>
            <a:r>
              <a:rPr lang="af-ZA" sz="2400">
                <a:latin typeface="Gill Sans MT"/>
                <a:ea typeface="Calibri"/>
                <a:cs typeface="Calibri"/>
              </a:rPr>
              <a:t> </a:t>
            </a:r>
            <a:r>
              <a:rPr lang="af-ZA" sz="2400" err="1">
                <a:latin typeface="Gill Sans MT"/>
                <a:ea typeface="Calibri"/>
                <a:cs typeface="Calibri"/>
              </a:rPr>
              <a:t>to</a:t>
            </a:r>
            <a:r>
              <a:rPr lang="af-ZA" sz="2400">
                <a:latin typeface="Gill Sans MT"/>
                <a:ea typeface="Calibri"/>
                <a:cs typeface="Calibri"/>
              </a:rPr>
              <a:t> </a:t>
            </a:r>
            <a:r>
              <a:rPr lang="af-ZA" sz="2400" err="1">
                <a:latin typeface="Gill Sans MT"/>
                <a:ea typeface="Calibri"/>
                <a:cs typeface="Calibri"/>
              </a:rPr>
              <a:t>understand</a:t>
            </a:r>
            <a:r>
              <a:rPr lang="af-ZA" sz="2400">
                <a:latin typeface="Gill Sans MT"/>
                <a:ea typeface="Calibri"/>
                <a:cs typeface="Calibri"/>
              </a:rPr>
              <a:t> </a:t>
            </a:r>
            <a:r>
              <a:rPr lang="af-ZA" sz="2400" err="1">
                <a:latin typeface="Gill Sans MT"/>
                <a:ea typeface="Calibri"/>
                <a:cs typeface="Calibri"/>
              </a:rPr>
              <a:t>other</a:t>
            </a:r>
            <a:r>
              <a:rPr lang="af-ZA" sz="2400">
                <a:latin typeface="Gill Sans MT"/>
                <a:ea typeface="Calibri"/>
                <a:cs typeface="Calibri"/>
              </a:rPr>
              <a:t> </a:t>
            </a:r>
            <a:r>
              <a:rPr lang="af-ZA" sz="2400" err="1">
                <a:latin typeface="Gill Sans MT"/>
                <a:ea typeface="Calibri"/>
                <a:cs typeface="Calibri"/>
              </a:rPr>
              <a:t>cultures</a:t>
            </a:r>
            <a:r>
              <a:rPr lang="af-ZA" sz="2400">
                <a:latin typeface="Gill Sans MT"/>
                <a:ea typeface="Calibri"/>
                <a:cs typeface="Calibri"/>
              </a:rPr>
              <a:t> </a:t>
            </a:r>
            <a:r>
              <a:rPr lang="af-ZA" sz="2400" err="1">
                <a:latin typeface="Gill Sans MT"/>
                <a:ea typeface="Calibri"/>
                <a:cs typeface="Calibri"/>
              </a:rPr>
              <a:t>and</a:t>
            </a:r>
            <a:r>
              <a:rPr lang="af-ZA" sz="2400">
                <a:latin typeface="Gill Sans MT"/>
                <a:ea typeface="Calibri"/>
                <a:cs typeface="Calibri"/>
              </a:rPr>
              <a:t> </a:t>
            </a:r>
            <a:r>
              <a:rPr lang="af-ZA" sz="2400" err="1">
                <a:latin typeface="Gill Sans MT"/>
                <a:ea typeface="Calibri"/>
                <a:cs typeface="Calibri"/>
              </a:rPr>
              <a:t>communicate</a:t>
            </a:r>
            <a:r>
              <a:rPr lang="af-ZA" sz="2400">
                <a:latin typeface="Gill Sans MT"/>
                <a:ea typeface="Calibri"/>
                <a:cs typeface="Calibri"/>
              </a:rPr>
              <a:t> </a:t>
            </a:r>
            <a:r>
              <a:rPr lang="af-ZA" sz="2400" err="1">
                <a:latin typeface="Gill Sans MT"/>
                <a:ea typeface="Calibri"/>
                <a:cs typeface="Calibri"/>
              </a:rPr>
              <a:t>better</a:t>
            </a:r>
            <a:r>
              <a:rPr lang="af-ZA" sz="2400">
                <a:latin typeface="Gill Sans MT"/>
                <a:ea typeface="Calibri"/>
                <a:cs typeface="Calibri"/>
              </a:rPr>
              <a:t> in </a:t>
            </a:r>
            <a:r>
              <a:rPr lang="af-ZA" sz="2400" err="1">
                <a:latin typeface="Gill Sans MT"/>
                <a:ea typeface="Calibri"/>
                <a:cs typeface="Calibri"/>
              </a:rPr>
              <a:t>the</a:t>
            </a:r>
            <a:r>
              <a:rPr lang="af-ZA" sz="2400">
                <a:latin typeface="Gill Sans MT"/>
                <a:ea typeface="Calibri"/>
                <a:cs typeface="Calibri"/>
              </a:rPr>
              <a:t> </a:t>
            </a:r>
            <a:r>
              <a:rPr lang="af-ZA" sz="2400" err="1">
                <a:latin typeface="Gill Sans MT"/>
                <a:ea typeface="Calibri"/>
                <a:cs typeface="Calibri"/>
              </a:rPr>
              <a:t>future</a:t>
            </a:r>
            <a:endParaRPr lang="af-ZA" sz="2400">
              <a:latin typeface="Gill Sans MT"/>
              <a:ea typeface="Calibri"/>
              <a:cs typeface="Calibri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EFB925B-A4BE-A7ED-6C8B-628E8DCC7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9400" y="6356350"/>
            <a:ext cx="914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8E3068E-A40B-445A-8212-216ADE40679A}" type="slidenum">
              <a:rPr kumimoji="1" lang="ja-JP" alt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9</a:t>
            </a:fld>
            <a:endParaRPr kumimoji="1" lang="ja-JP" altLang="en-US">
              <a:solidFill>
                <a:srgbClr val="FFFFFF"/>
              </a:solidFill>
            </a:endParaRPr>
          </a:p>
        </p:txBody>
      </p:sp>
      <p:pic>
        <p:nvPicPr>
          <p:cNvPr id="7" name="図 6" descr="ベトナム／観光】在住者厳選24都市！絶対に行きたいおすすめ観光スポット">
            <a:extLst>
              <a:ext uri="{FF2B5EF4-FFF2-40B4-BE49-F238E27FC236}">
                <a16:creationId xmlns:a16="http://schemas.microsoft.com/office/drawing/2014/main" id="{C9986E6E-FCD7-FFFA-A0B9-920C4ECBDD6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285" r="10762" b="-1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5453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323</Words>
  <Application>Microsoft Office PowerPoint</Application>
  <PresentationFormat>ワイド画面</PresentationFormat>
  <Paragraphs>83</Paragraphs>
  <Slides>11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2" baseType="lpstr">
      <vt:lpstr>Office Theme</vt:lpstr>
      <vt:lpstr>Cultural dimensions </vt:lpstr>
      <vt:lpstr>Introduction </vt:lpstr>
      <vt:lpstr>Cultural dimensions </vt:lpstr>
      <vt:lpstr>Power Distance</vt:lpstr>
      <vt:lpstr>Individualism vs Collectivism</vt:lpstr>
      <vt:lpstr>Masculinity vs Femininity</vt:lpstr>
      <vt:lpstr>Uncertsinty Avoidance Index</vt:lpstr>
      <vt:lpstr>Long term vs short term orientation</vt:lpstr>
      <vt:lpstr>Reflection </vt:lpstr>
      <vt:lpstr>conclusion</vt:lpstr>
      <vt:lpstr>Thankyou for listening!!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Eito Hayashi</dc:creator>
  <cp:lastModifiedBy>Eito Hayashi</cp:lastModifiedBy>
  <cp:revision>4</cp:revision>
  <dcterms:created xsi:type="dcterms:W3CDTF">2025-10-27T18:33:06Z</dcterms:created>
  <dcterms:modified xsi:type="dcterms:W3CDTF">2025-12-04T05:27:31Z</dcterms:modified>
</cp:coreProperties>
</file>